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diagrams/drawing2.xml" ContentType="application/vnd.ms-office.drawingml.diagramDrawing+xml"/>
  <Override PartName="/ppt/slides/slide9.xml" ContentType="application/vnd.openxmlformats-officedocument.presentationml.slide+xml"/>
  <Override PartName="/ppt/diagrams/data2.xml" ContentType="application/vnd.openxmlformats-officedocument.drawingml.diagramData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diagrams/colors1.xml" ContentType="application/vnd.openxmlformats-officedocument.drawingml.diagramColors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slides/slide6.xml" ContentType="application/vnd.openxmlformats-officedocument.presentationml.slide+xml"/>
  <Override PartName="/ppt/diagrams/colors2.xml" ContentType="application/vnd.openxmlformats-officedocument.drawingml.diagramColors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diagrams/quickStyle1.xml" ContentType="application/vnd.openxmlformats-officedocument.drawingml.diagramStyle+xml"/>
  <Override PartName="/ppt/slideLayouts/slideLayout2.xml" ContentType="application/vnd.openxmlformats-officedocument.presentationml.slideLayout+xml"/>
  <Override PartName="/ppt/diagrams/layout1.xml" ContentType="application/vnd.openxmlformats-officedocument.drawingml.diagramLayout+xml"/>
  <Override PartName="/ppt/slides/slide23.xml" ContentType="application/vnd.openxmlformats-officedocument.presentationml.slide+xml"/>
  <Default Extension="png" ContentType="image/png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diagrams/layout2.xml" ContentType="application/vnd.openxmlformats-officedocument.drawingml.diagramLayout+xml"/>
  <Override PartName="/ppt/slideLayouts/slideLayout3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4.xml" ContentType="application/vnd.openxmlformats-officedocument.presentationml.slide+xml"/>
  <Override PartName="/ppt/slides/slide20.xml" ContentType="application/vnd.openxmlformats-officedocument.presentationml.slide+xml"/>
  <Override PartName="/ppt/diagrams/drawing1.xml" ContentType="application/vnd.ms-office.drawingml.diagramDrawing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  <p:sldId id="282" r:id="rId9"/>
    <p:sldId id="263" r:id="rId10"/>
    <p:sldId id="281" r:id="rId11"/>
    <p:sldId id="264" r:id="rId12"/>
    <p:sldId id="265" r:id="rId13"/>
    <p:sldId id="266" r:id="rId14"/>
    <p:sldId id="267" r:id="rId15"/>
    <p:sldId id="268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3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Objects="1">
      <p:cViewPr varScale="1">
        <p:scale>
          <a:sx n="73" d="100"/>
          <a:sy n="73" d="100"/>
        </p:scale>
        <p:origin x="-136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EA11BF2-450D-4308-8FE9-5F1919FE452B}" type="doc">
      <dgm:prSet loTypeId="urn:microsoft.com/office/officeart/2005/8/layout/h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48A7EB5-281A-458D-B9D4-A3B033B9BFC1}">
      <dgm:prSet phldrT="[Text]" custT="1"/>
      <dgm:spPr/>
      <dgm:t>
        <a:bodyPr/>
        <a:lstStyle/>
        <a:p>
          <a:r>
            <a:rPr lang="en-US" sz="1800" dirty="0" smtClean="0"/>
            <a:t>Rural Slaves	</a:t>
          </a:r>
          <a:endParaRPr lang="en-US" sz="1800" dirty="0"/>
        </a:p>
      </dgm:t>
    </dgm:pt>
    <dgm:pt modelId="{F67F2328-BDC3-4E01-BCF8-30FF84A90DDB}" type="parTrans" cxnId="{E48F574C-2810-433A-960E-A8471B52204D}">
      <dgm:prSet/>
      <dgm:spPr/>
      <dgm:t>
        <a:bodyPr/>
        <a:lstStyle/>
        <a:p>
          <a:endParaRPr lang="en-US"/>
        </a:p>
      </dgm:t>
    </dgm:pt>
    <dgm:pt modelId="{B4331D46-C14E-4CDF-839A-6BDF44F45047}" type="sibTrans" cxnId="{E48F574C-2810-433A-960E-A8471B52204D}">
      <dgm:prSet/>
      <dgm:spPr/>
      <dgm:t>
        <a:bodyPr/>
        <a:lstStyle/>
        <a:p>
          <a:endParaRPr lang="en-US"/>
        </a:p>
      </dgm:t>
    </dgm:pt>
    <dgm:pt modelId="{A54B19D8-B8FA-434C-A05C-D0539A5E7394}">
      <dgm:prSet phldrT="[Text]" custT="1"/>
      <dgm:spPr/>
      <dgm:t>
        <a:bodyPr/>
        <a:lstStyle/>
        <a:p>
          <a:r>
            <a:rPr lang="en-US" sz="1800" dirty="0" smtClean="0"/>
            <a:t>Lived  in groups of anywhere from 10-200  on plantations</a:t>
          </a:r>
          <a:endParaRPr lang="en-US" sz="1800" dirty="0"/>
        </a:p>
      </dgm:t>
    </dgm:pt>
    <dgm:pt modelId="{618D898F-9E9D-41B2-94D3-62A2C16098ED}" type="parTrans" cxnId="{799DAB95-B3A9-466A-9FEC-B97B5FD99187}">
      <dgm:prSet/>
      <dgm:spPr/>
      <dgm:t>
        <a:bodyPr/>
        <a:lstStyle/>
        <a:p>
          <a:endParaRPr lang="en-US"/>
        </a:p>
      </dgm:t>
    </dgm:pt>
    <dgm:pt modelId="{EB8E5CBB-D8EE-4BDA-B7D5-B090A51B72D5}" type="sibTrans" cxnId="{799DAB95-B3A9-466A-9FEC-B97B5FD99187}">
      <dgm:prSet/>
      <dgm:spPr/>
      <dgm:t>
        <a:bodyPr/>
        <a:lstStyle/>
        <a:p>
          <a:endParaRPr lang="en-US"/>
        </a:p>
      </dgm:t>
    </dgm:pt>
    <dgm:pt modelId="{349BCF2A-AF98-4B11-9928-DD6F48242E75}">
      <dgm:prSet phldrT="[Text]" custT="1"/>
      <dgm:spPr/>
      <dgm:t>
        <a:bodyPr/>
        <a:lstStyle/>
        <a:p>
          <a:r>
            <a:rPr lang="en-US" sz="1800" dirty="0" smtClean="0"/>
            <a:t>Lived in fear </a:t>
          </a:r>
          <a:endParaRPr lang="en-US" sz="1800" dirty="0"/>
        </a:p>
      </dgm:t>
    </dgm:pt>
    <dgm:pt modelId="{B66CCF2E-D481-4A2E-A3D4-8F9B2E1E66D8}" type="parTrans" cxnId="{AAE89092-EBCC-4D3B-9A36-9B05266B5FE1}">
      <dgm:prSet/>
      <dgm:spPr/>
      <dgm:t>
        <a:bodyPr/>
        <a:lstStyle/>
        <a:p>
          <a:endParaRPr lang="en-US"/>
        </a:p>
      </dgm:t>
    </dgm:pt>
    <dgm:pt modelId="{8A57B2F4-D873-41A9-86D8-D4FF40CB9713}" type="sibTrans" cxnId="{AAE89092-EBCC-4D3B-9A36-9B05266B5FE1}">
      <dgm:prSet/>
      <dgm:spPr/>
      <dgm:t>
        <a:bodyPr/>
        <a:lstStyle/>
        <a:p>
          <a:endParaRPr lang="en-US"/>
        </a:p>
      </dgm:t>
    </dgm:pt>
    <dgm:pt modelId="{CDE2118C-182E-4A84-BFE4-1FCCEC3D0A74}">
      <dgm:prSet phldrT="[Text]" custT="1"/>
      <dgm:spPr/>
      <dgm:t>
        <a:bodyPr/>
        <a:lstStyle/>
        <a:p>
          <a:endParaRPr lang="en-US" sz="1600" dirty="0" smtClean="0"/>
        </a:p>
        <a:p>
          <a:r>
            <a:rPr lang="en-US" sz="1800" dirty="0" smtClean="0"/>
            <a:t>Urban Slaves</a:t>
          </a:r>
        </a:p>
        <a:p>
          <a:endParaRPr lang="en-US" sz="1600" dirty="0"/>
        </a:p>
      </dgm:t>
    </dgm:pt>
    <dgm:pt modelId="{39D3C99A-D80F-4D56-95CA-267DE76DC1F4}" type="parTrans" cxnId="{0521552E-40B4-4F66-B755-3E272F8379A4}">
      <dgm:prSet/>
      <dgm:spPr/>
      <dgm:t>
        <a:bodyPr/>
        <a:lstStyle/>
        <a:p>
          <a:endParaRPr lang="en-US"/>
        </a:p>
      </dgm:t>
    </dgm:pt>
    <dgm:pt modelId="{D0ABFF0F-B1EA-49B0-A0C6-E5585F2949B4}" type="sibTrans" cxnId="{0521552E-40B4-4F66-B755-3E272F8379A4}">
      <dgm:prSet/>
      <dgm:spPr/>
      <dgm:t>
        <a:bodyPr/>
        <a:lstStyle/>
        <a:p>
          <a:endParaRPr lang="en-US"/>
        </a:p>
      </dgm:t>
    </dgm:pt>
    <dgm:pt modelId="{F7D0E3D8-F50F-42E4-8E17-6AD76BD44CE5}">
      <dgm:prSet phldrT="[Text]" custT="1"/>
      <dgm:spPr/>
      <dgm:t>
        <a:bodyPr/>
        <a:lstStyle/>
        <a:p>
          <a:r>
            <a:rPr lang="en-US" sz="1800" dirty="0" smtClean="0"/>
            <a:t>Worked as skilled laborers in mills or mining </a:t>
          </a:r>
          <a:endParaRPr lang="en-US" sz="1800" dirty="0"/>
        </a:p>
      </dgm:t>
    </dgm:pt>
    <dgm:pt modelId="{A6F46205-44D9-4C00-BAD5-8CCA2560238A}" type="parTrans" cxnId="{10033829-098E-49DB-8A43-7023AC60B0F6}">
      <dgm:prSet/>
      <dgm:spPr/>
      <dgm:t>
        <a:bodyPr/>
        <a:lstStyle/>
        <a:p>
          <a:endParaRPr lang="en-US"/>
        </a:p>
      </dgm:t>
    </dgm:pt>
    <dgm:pt modelId="{4DCB989A-37DF-47CD-B21F-9E0CF91F7289}" type="sibTrans" cxnId="{10033829-098E-49DB-8A43-7023AC60B0F6}">
      <dgm:prSet/>
      <dgm:spPr/>
      <dgm:t>
        <a:bodyPr/>
        <a:lstStyle/>
        <a:p>
          <a:endParaRPr lang="en-US"/>
        </a:p>
      </dgm:t>
    </dgm:pt>
    <dgm:pt modelId="{B0D04689-B88D-470A-844A-4B1B6D68A753}">
      <dgm:prSet phldrT="[Text]" custT="1"/>
      <dgm:spPr/>
      <dgm:t>
        <a:bodyPr/>
        <a:lstStyle/>
        <a:p>
          <a:r>
            <a:rPr lang="en-US" sz="1800" dirty="0" smtClean="0"/>
            <a:t>Free Blacks </a:t>
          </a:r>
          <a:endParaRPr lang="en-US" sz="1800" dirty="0"/>
        </a:p>
      </dgm:t>
    </dgm:pt>
    <dgm:pt modelId="{FAAAF5A3-7082-46C1-A8B5-626309C3A3C7}" type="parTrans" cxnId="{7409DC8D-B8CC-48AB-B0FB-36EBF7535B54}">
      <dgm:prSet/>
      <dgm:spPr/>
      <dgm:t>
        <a:bodyPr/>
        <a:lstStyle/>
        <a:p>
          <a:endParaRPr lang="en-US"/>
        </a:p>
      </dgm:t>
    </dgm:pt>
    <dgm:pt modelId="{70525B04-2FD4-47C6-9C0C-B1E77927A5A2}" type="sibTrans" cxnId="{7409DC8D-B8CC-48AB-B0FB-36EBF7535B54}">
      <dgm:prSet/>
      <dgm:spPr/>
      <dgm:t>
        <a:bodyPr/>
        <a:lstStyle/>
        <a:p>
          <a:endParaRPr lang="en-US"/>
        </a:p>
      </dgm:t>
    </dgm:pt>
    <dgm:pt modelId="{124D37AD-01D3-4F9B-817B-E35DB1D4DFF9}">
      <dgm:prSet phldrT="[Text]" custT="1"/>
      <dgm:spPr/>
      <dgm:t>
        <a:bodyPr/>
        <a:lstStyle/>
        <a:p>
          <a:r>
            <a:rPr lang="en-US" sz="1800" dirty="0" smtClean="0"/>
            <a:t>Experienced job discrimination in the North </a:t>
          </a:r>
          <a:endParaRPr lang="en-US" sz="1800" dirty="0"/>
        </a:p>
      </dgm:t>
    </dgm:pt>
    <dgm:pt modelId="{AD02D4E8-7D13-4FA6-81E5-254327103A5B}" type="parTrans" cxnId="{29928BB1-F12A-43EB-96E0-647F5E45FF9E}">
      <dgm:prSet/>
      <dgm:spPr/>
      <dgm:t>
        <a:bodyPr/>
        <a:lstStyle/>
        <a:p>
          <a:endParaRPr lang="en-US"/>
        </a:p>
      </dgm:t>
    </dgm:pt>
    <dgm:pt modelId="{D23CC032-6FA4-4CBC-B475-C9DDFC6508B3}" type="sibTrans" cxnId="{29928BB1-F12A-43EB-96E0-647F5E45FF9E}">
      <dgm:prSet/>
      <dgm:spPr/>
      <dgm:t>
        <a:bodyPr/>
        <a:lstStyle/>
        <a:p>
          <a:endParaRPr lang="en-US"/>
        </a:p>
      </dgm:t>
    </dgm:pt>
    <dgm:pt modelId="{69893E83-1521-49ED-A394-4FC3058E13FD}">
      <dgm:prSet phldrT="[Text]" custT="1"/>
      <dgm:spPr/>
      <dgm:t>
        <a:bodyPr/>
        <a:lstStyle/>
        <a:p>
          <a:r>
            <a:rPr lang="en-US" sz="1800" dirty="0" smtClean="0"/>
            <a:t>Toiled in fields or worked in the big house</a:t>
          </a:r>
          <a:endParaRPr lang="en-US" sz="1800" dirty="0"/>
        </a:p>
      </dgm:t>
    </dgm:pt>
    <dgm:pt modelId="{ABE9DD99-F8B3-4D22-BFAA-2612FD4F8B16}" type="parTrans" cxnId="{AFE709FD-73F9-4E6E-85F8-BE416C52C5DC}">
      <dgm:prSet/>
      <dgm:spPr/>
      <dgm:t>
        <a:bodyPr/>
        <a:lstStyle/>
        <a:p>
          <a:endParaRPr lang="en-US"/>
        </a:p>
      </dgm:t>
    </dgm:pt>
    <dgm:pt modelId="{4505D58C-A12A-4FD3-9FFB-BFB195C44BE0}" type="sibTrans" cxnId="{AFE709FD-73F9-4E6E-85F8-BE416C52C5DC}">
      <dgm:prSet/>
      <dgm:spPr/>
      <dgm:t>
        <a:bodyPr/>
        <a:lstStyle/>
        <a:p>
          <a:endParaRPr lang="en-US"/>
        </a:p>
      </dgm:t>
    </dgm:pt>
    <dgm:pt modelId="{3F80B975-FCF2-4D41-B1DB-1C8BE47BABF9}">
      <dgm:prSet custT="1"/>
      <dgm:spPr/>
      <dgm:t>
        <a:bodyPr/>
        <a:lstStyle/>
        <a:p>
          <a:r>
            <a:rPr lang="en-US" sz="1800" dirty="0" smtClean="0"/>
            <a:t>Were less supervised and were treated better</a:t>
          </a:r>
        </a:p>
      </dgm:t>
    </dgm:pt>
    <dgm:pt modelId="{DAEA5CB7-BBFF-40B1-9487-F1D2088F6932}" type="parTrans" cxnId="{377EEFA1-A1C8-4C26-8910-D5229C6FBDB9}">
      <dgm:prSet/>
      <dgm:spPr/>
      <dgm:t>
        <a:bodyPr/>
        <a:lstStyle/>
        <a:p>
          <a:endParaRPr lang="en-US"/>
        </a:p>
      </dgm:t>
    </dgm:pt>
    <dgm:pt modelId="{E325D045-0E44-4CA2-B24A-F939A52C9BF1}" type="sibTrans" cxnId="{377EEFA1-A1C8-4C26-8910-D5229C6FBDB9}">
      <dgm:prSet/>
      <dgm:spPr/>
      <dgm:t>
        <a:bodyPr/>
        <a:lstStyle/>
        <a:p>
          <a:endParaRPr lang="en-US"/>
        </a:p>
      </dgm:t>
    </dgm:pt>
    <dgm:pt modelId="{35FB018F-DAD8-4638-ADC2-6011171962D2}">
      <dgm:prSet custT="1"/>
      <dgm:spPr/>
      <dgm:t>
        <a:bodyPr/>
        <a:lstStyle/>
        <a:p>
          <a:r>
            <a:rPr lang="en-US" sz="1800" dirty="0" smtClean="0"/>
            <a:t>Had worst paying, least skilled jobs</a:t>
          </a:r>
        </a:p>
      </dgm:t>
    </dgm:pt>
    <dgm:pt modelId="{608DF9EE-CBDC-471C-8073-7FDD37159034}" type="parTrans" cxnId="{3F55A657-15A7-462C-AB11-706A46A9791F}">
      <dgm:prSet/>
      <dgm:spPr/>
      <dgm:t>
        <a:bodyPr/>
        <a:lstStyle/>
        <a:p>
          <a:endParaRPr lang="en-US"/>
        </a:p>
      </dgm:t>
    </dgm:pt>
    <dgm:pt modelId="{8BF0A2BB-CCDD-463B-8E56-409170F63833}" type="sibTrans" cxnId="{3F55A657-15A7-462C-AB11-706A46A9791F}">
      <dgm:prSet/>
      <dgm:spPr/>
      <dgm:t>
        <a:bodyPr/>
        <a:lstStyle/>
        <a:p>
          <a:endParaRPr lang="en-US"/>
        </a:p>
      </dgm:t>
    </dgm:pt>
    <dgm:pt modelId="{A10B01EA-438C-D249-9626-00DA74E87F04}">
      <dgm:prSet phldrT="[Text]" custT="1"/>
      <dgm:spPr/>
      <dgm:t>
        <a:bodyPr/>
        <a:lstStyle/>
        <a:p>
          <a:r>
            <a:rPr lang="en-US" sz="1800" dirty="0" smtClean="0"/>
            <a:t>1/5 of the black population (500,00)</a:t>
          </a:r>
          <a:endParaRPr lang="en-US" sz="1800" dirty="0"/>
        </a:p>
      </dgm:t>
    </dgm:pt>
    <dgm:pt modelId="{9CCF9F4D-899B-1A4E-BDE4-CD87E494D61F}" type="parTrans" cxnId="{2D502F66-2EF9-EC46-90F8-7FE8F86EB733}">
      <dgm:prSet/>
      <dgm:spPr/>
    </dgm:pt>
    <dgm:pt modelId="{F80D2B1B-69EC-4046-94B9-CB847E73435A}" type="sibTrans" cxnId="{2D502F66-2EF9-EC46-90F8-7FE8F86EB733}">
      <dgm:prSet/>
      <dgm:spPr/>
    </dgm:pt>
    <dgm:pt modelId="{8734C2F8-544B-8F43-B674-F7311B9944BE}">
      <dgm:prSet phldrT="[Text]" custT="1"/>
      <dgm:spPr/>
      <dgm:t>
        <a:bodyPr/>
        <a:lstStyle/>
        <a:p>
          <a:r>
            <a:rPr lang="en-US" sz="1800" dirty="0" smtClean="0"/>
            <a:t>3/5 of the black population (1.5 million)</a:t>
          </a:r>
          <a:endParaRPr lang="en-US" sz="1800" dirty="0"/>
        </a:p>
      </dgm:t>
    </dgm:pt>
    <dgm:pt modelId="{91DF2905-86B4-FF4B-8EEF-EE63466C9BF9}" type="parTrans" cxnId="{DE8150FA-A480-9341-9A75-4ED5059D1502}">
      <dgm:prSet/>
      <dgm:spPr/>
    </dgm:pt>
    <dgm:pt modelId="{85409A4C-CF7E-AB40-BD68-CE590ACF363D}" type="sibTrans" cxnId="{DE8150FA-A480-9341-9A75-4ED5059D1502}">
      <dgm:prSet/>
      <dgm:spPr/>
    </dgm:pt>
    <dgm:pt modelId="{2823837D-0F26-2E4F-9F65-45EB3D9280BC}">
      <dgm:prSet phldrT="[Text]" custT="1"/>
      <dgm:spPr/>
      <dgm:t>
        <a:bodyPr/>
        <a:lstStyle/>
        <a:p>
          <a:r>
            <a:rPr lang="en-US" sz="1800" dirty="0" smtClean="0"/>
            <a:t>1/5 of the black population (500,000)</a:t>
          </a:r>
          <a:endParaRPr lang="en-US" sz="1800" dirty="0"/>
        </a:p>
      </dgm:t>
    </dgm:pt>
    <dgm:pt modelId="{6287AA32-1F8F-B64B-BF5D-8805F94DC2F8}" type="parTrans" cxnId="{C23D7E40-BE88-2F4C-AE48-0748F84839F9}">
      <dgm:prSet/>
      <dgm:spPr/>
    </dgm:pt>
    <dgm:pt modelId="{70C3E6B7-2545-E64D-A476-9D949FD38EE1}" type="sibTrans" cxnId="{C23D7E40-BE88-2F4C-AE48-0748F84839F9}">
      <dgm:prSet/>
      <dgm:spPr/>
    </dgm:pt>
    <dgm:pt modelId="{EBCA05B4-485D-4DD4-8064-B96B2399F6F7}" type="pres">
      <dgm:prSet presAssocID="{8EA11BF2-450D-4308-8FE9-5F1919FE452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5309183-5852-49B4-92D8-A72C6E5611ED}" type="pres">
      <dgm:prSet presAssocID="{648A7EB5-281A-458D-B9D4-A3B033B9BFC1}" presName="composite" presStyleCnt="0"/>
      <dgm:spPr/>
    </dgm:pt>
    <dgm:pt modelId="{331822E5-89F5-4494-BA9C-38BAC77F7EEE}" type="pres">
      <dgm:prSet presAssocID="{648A7EB5-281A-458D-B9D4-A3B033B9BFC1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DAB4B7-07BB-4979-8AB3-D1C83BC17DE9}" type="pres">
      <dgm:prSet presAssocID="{648A7EB5-281A-458D-B9D4-A3B033B9BFC1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625C93-FD79-475A-8D3D-2FA293F1D893}" type="pres">
      <dgm:prSet presAssocID="{B4331D46-C14E-4CDF-839A-6BDF44F45047}" presName="space" presStyleCnt="0"/>
      <dgm:spPr/>
    </dgm:pt>
    <dgm:pt modelId="{34560D4C-8835-40CA-AB39-D9BBEAA1FEB6}" type="pres">
      <dgm:prSet presAssocID="{CDE2118C-182E-4A84-BFE4-1FCCEC3D0A74}" presName="composite" presStyleCnt="0"/>
      <dgm:spPr/>
    </dgm:pt>
    <dgm:pt modelId="{038E85BA-DB64-48D0-8C33-E8CE0CC221C4}" type="pres">
      <dgm:prSet presAssocID="{CDE2118C-182E-4A84-BFE4-1FCCEC3D0A74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92A02F7-DCF7-4D50-AFAB-9AA13D76086D}" type="pres">
      <dgm:prSet presAssocID="{CDE2118C-182E-4A84-BFE4-1FCCEC3D0A74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035EF5A-0077-4AE8-89CE-D82BBD47F8B9}" type="pres">
      <dgm:prSet presAssocID="{D0ABFF0F-B1EA-49B0-A0C6-E5585F2949B4}" presName="space" presStyleCnt="0"/>
      <dgm:spPr/>
    </dgm:pt>
    <dgm:pt modelId="{0FAC18D9-91BA-4BB6-A715-B67868B5560D}" type="pres">
      <dgm:prSet presAssocID="{B0D04689-B88D-470A-844A-4B1B6D68A753}" presName="composite" presStyleCnt="0"/>
      <dgm:spPr/>
    </dgm:pt>
    <dgm:pt modelId="{1D296815-6BEE-4D9D-8553-6353D4CEA3D6}" type="pres">
      <dgm:prSet presAssocID="{B0D04689-B88D-470A-844A-4B1B6D68A753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97668D1-7FD4-4555-97E2-B840A83CCD3A}" type="pres">
      <dgm:prSet presAssocID="{B0D04689-B88D-470A-844A-4B1B6D68A753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77EEFA1-A1C8-4C26-8910-D5229C6FBDB9}" srcId="{CDE2118C-182E-4A84-BFE4-1FCCEC3D0A74}" destId="{3F80B975-FCF2-4D41-B1DB-1C8BE47BABF9}" srcOrd="2" destOrd="0" parTransId="{DAEA5CB7-BBFF-40B1-9487-F1D2088F6932}" sibTransId="{E325D045-0E44-4CA2-B24A-F939A52C9BF1}"/>
    <dgm:cxn modelId="{AFE709FD-73F9-4E6E-85F8-BE416C52C5DC}" srcId="{648A7EB5-281A-458D-B9D4-A3B033B9BFC1}" destId="{69893E83-1521-49ED-A394-4FC3058E13FD}" srcOrd="2" destOrd="0" parTransId="{ABE9DD99-F8B3-4D22-BFAA-2612FD4F8B16}" sibTransId="{4505D58C-A12A-4FD3-9FFB-BFB195C44BE0}"/>
    <dgm:cxn modelId="{10033829-098E-49DB-8A43-7023AC60B0F6}" srcId="{CDE2118C-182E-4A84-BFE4-1FCCEC3D0A74}" destId="{F7D0E3D8-F50F-42E4-8E17-6AD76BD44CE5}" srcOrd="1" destOrd="0" parTransId="{A6F46205-44D9-4C00-BAD5-8CCA2560238A}" sibTransId="{4DCB989A-37DF-47CD-B21F-9E0CF91F7289}"/>
    <dgm:cxn modelId="{0521552E-40B4-4F66-B755-3E272F8379A4}" srcId="{8EA11BF2-450D-4308-8FE9-5F1919FE452B}" destId="{CDE2118C-182E-4A84-BFE4-1FCCEC3D0A74}" srcOrd="1" destOrd="0" parTransId="{39D3C99A-D80F-4D56-95CA-267DE76DC1F4}" sibTransId="{D0ABFF0F-B1EA-49B0-A0C6-E5585F2949B4}"/>
    <dgm:cxn modelId="{29928BB1-F12A-43EB-96E0-647F5E45FF9E}" srcId="{B0D04689-B88D-470A-844A-4B1B6D68A753}" destId="{124D37AD-01D3-4F9B-817B-E35DB1D4DFF9}" srcOrd="1" destOrd="0" parTransId="{AD02D4E8-7D13-4FA6-81E5-254327103A5B}" sibTransId="{D23CC032-6FA4-4CBC-B475-C9DDFC6508B3}"/>
    <dgm:cxn modelId="{7409DC8D-B8CC-48AB-B0FB-36EBF7535B54}" srcId="{8EA11BF2-450D-4308-8FE9-5F1919FE452B}" destId="{B0D04689-B88D-470A-844A-4B1B6D68A753}" srcOrd="2" destOrd="0" parTransId="{FAAAF5A3-7082-46C1-A8B5-626309C3A3C7}" sibTransId="{70525B04-2FD4-47C6-9C0C-B1E77927A5A2}"/>
    <dgm:cxn modelId="{D225CA9F-2325-E64E-806E-5E6DF50D3F92}" type="presOf" srcId="{A10B01EA-438C-D249-9626-00DA74E87F04}" destId="{997668D1-7FD4-4555-97E2-B840A83CCD3A}" srcOrd="0" destOrd="0" presId="urn:microsoft.com/office/officeart/2005/8/layout/hList1"/>
    <dgm:cxn modelId="{38F31DC5-9EF0-459C-936E-A4F8D372701D}" type="presOf" srcId="{648A7EB5-281A-458D-B9D4-A3B033B9BFC1}" destId="{331822E5-89F5-4494-BA9C-38BAC77F7EEE}" srcOrd="0" destOrd="0" presId="urn:microsoft.com/office/officeart/2005/8/layout/hList1"/>
    <dgm:cxn modelId="{0B8A19E1-A861-46D2-A4D3-8D724F68217A}" type="presOf" srcId="{CDE2118C-182E-4A84-BFE4-1FCCEC3D0A74}" destId="{038E85BA-DB64-48D0-8C33-E8CE0CC221C4}" srcOrd="0" destOrd="0" presId="urn:microsoft.com/office/officeart/2005/8/layout/hList1"/>
    <dgm:cxn modelId="{A59EBA38-F060-264D-AA14-07C3E7D86417}" type="presOf" srcId="{2823837D-0F26-2E4F-9F65-45EB3D9280BC}" destId="{A92A02F7-DCF7-4D50-AFAB-9AA13D76086D}" srcOrd="0" destOrd="0" presId="urn:microsoft.com/office/officeart/2005/8/layout/hList1"/>
    <dgm:cxn modelId="{799DAB95-B3A9-466A-9FEC-B97B5FD99187}" srcId="{648A7EB5-281A-458D-B9D4-A3B033B9BFC1}" destId="{A54B19D8-B8FA-434C-A05C-D0539A5E7394}" srcOrd="1" destOrd="0" parTransId="{618D898F-9E9D-41B2-94D3-62A2C16098ED}" sibTransId="{EB8E5CBB-D8EE-4BDA-B7D5-B090A51B72D5}"/>
    <dgm:cxn modelId="{3F55A657-15A7-462C-AB11-706A46A9791F}" srcId="{B0D04689-B88D-470A-844A-4B1B6D68A753}" destId="{35FB018F-DAD8-4638-ADC2-6011171962D2}" srcOrd="2" destOrd="0" parTransId="{608DF9EE-CBDC-471C-8073-7FDD37159034}" sibTransId="{8BF0A2BB-CCDD-463B-8E56-409170F63833}"/>
    <dgm:cxn modelId="{5368908C-8A04-409A-8639-9EAEB69A302D}" type="presOf" srcId="{349BCF2A-AF98-4B11-9928-DD6F48242E75}" destId="{07DAB4B7-07BB-4979-8AB3-D1C83BC17DE9}" srcOrd="0" destOrd="3" presId="urn:microsoft.com/office/officeart/2005/8/layout/hList1"/>
    <dgm:cxn modelId="{FDD19DEE-3737-4621-AA4B-9910996CCD6B}" type="presOf" srcId="{B0D04689-B88D-470A-844A-4B1B6D68A753}" destId="{1D296815-6BEE-4D9D-8553-6353D4CEA3D6}" srcOrd="0" destOrd="0" presId="urn:microsoft.com/office/officeart/2005/8/layout/hList1"/>
    <dgm:cxn modelId="{05CC3983-A3EA-47C7-B700-CCE74125B021}" type="presOf" srcId="{69893E83-1521-49ED-A394-4FC3058E13FD}" destId="{07DAB4B7-07BB-4979-8AB3-D1C83BC17DE9}" srcOrd="0" destOrd="2" presId="urn:microsoft.com/office/officeart/2005/8/layout/hList1"/>
    <dgm:cxn modelId="{2D502F66-2EF9-EC46-90F8-7FE8F86EB733}" srcId="{B0D04689-B88D-470A-844A-4B1B6D68A753}" destId="{A10B01EA-438C-D249-9626-00DA74E87F04}" srcOrd="0" destOrd="0" parTransId="{9CCF9F4D-899B-1A4E-BDE4-CD87E494D61F}" sibTransId="{F80D2B1B-69EC-4046-94B9-CB847E73435A}"/>
    <dgm:cxn modelId="{E150FDCE-8874-4629-AB4C-4708D54E0727}" type="presOf" srcId="{8EA11BF2-450D-4308-8FE9-5F1919FE452B}" destId="{EBCA05B4-485D-4DD4-8064-B96B2399F6F7}" srcOrd="0" destOrd="0" presId="urn:microsoft.com/office/officeart/2005/8/layout/hList1"/>
    <dgm:cxn modelId="{EDB5001F-FF8E-0845-8DA6-E3A041098413}" type="presOf" srcId="{8734C2F8-544B-8F43-B674-F7311B9944BE}" destId="{07DAB4B7-07BB-4979-8AB3-D1C83BC17DE9}" srcOrd="0" destOrd="0" presId="urn:microsoft.com/office/officeart/2005/8/layout/hList1"/>
    <dgm:cxn modelId="{2D4004FB-535A-4B6D-B875-55DE40A99594}" type="presOf" srcId="{35FB018F-DAD8-4638-ADC2-6011171962D2}" destId="{997668D1-7FD4-4555-97E2-B840A83CCD3A}" srcOrd="0" destOrd="2" presId="urn:microsoft.com/office/officeart/2005/8/layout/hList1"/>
    <dgm:cxn modelId="{CD481887-3899-4B0A-95D4-0D7705C47284}" type="presOf" srcId="{F7D0E3D8-F50F-42E4-8E17-6AD76BD44CE5}" destId="{A92A02F7-DCF7-4D50-AFAB-9AA13D76086D}" srcOrd="0" destOrd="1" presId="urn:microsoft.com/office/officeart/2005/8/layout/hList1"/>
    <dgm:cxn modelId="{C23D7E40-BE88-2F4C-AE48-0748F84839F9}" srcId="{CDE2118C-182E-4A84-BFE4-1FCCEC3D0A74}" destId="{2823837D-0F26-2E4F-9F65-45EB3D9280BC}" srcOrd="0" destOrd="0" parTransId="{6287AA32-1F8F-B64B-BF5D-8805F94DC2F8}" sibTransId="{70C3E6B7-2545-E64D-A476-9D949FD38EE1}"/>
    <dgm:cxn modelId="{E48F574C-2810-433A-960E-A8471B52204D}" srcId="{8EA11BF2-450D-4308-8FE9-5F1919FE452B}" destId="{648A7EB5-281A-458D-B9D4-A3B033B9BFC1}" srcOrd="0" destOrd="0" parTransId="{F67F2328-BDC3-4E01-BCF8-30FF84A90DDB}" sibTransId="{B4331D46-C14E-4CDF-839A-6BDF44F45047}"/>
    <dgm:cxn modelId="{DE8150FA-A480-9341-9A75-4ED5059D1502}" srcId="{648A7EB5-281A-458D-B9D4-A3B033B9BFC1}" destId="{8734C2F8-544B-8F43-B674-F7311B9944BE}" srcOrd="0" destOrd="0" parTransId="{91DF2905-86B4-FF4B-8EEF-EE63466C9BF9}" sibTransId="{85409A4C-CF7E-AB40-BD68-CE590ACF363D}"/>
    <dgm:cxn modelId="{AAE89092-EBCC-4D3B-9A36-9B05266B5FE1}" srcId="{648A7EB5-281A-458D-B9D4-A3B033B9BFC1}" destId="{349BCF2A-AF98-4B11-9928-DD6F48242E75}" srcOrd="3" destOrd="0" parTransId="{B66CCF2E-D481-4A2E-A3D4-8F9B2E1E66D8}" sibTransId="{8A57B2F4-D873-41A9-86D8-D4FF40CB9713}"/>
    <dgm:cxn modelId="{0749C795-70A2-4C92-A4D6-DC445AAB8E38}" type="presOf" srcId="{A54B19D8-B8FA-434C-A05C-D0539A5E7394}" destId="{07DAB4B7-07BB-4979-8AB3-D1C83BC17DE9}" srcOrd="0" destOrd="1" presId="urn:microsoft.com/office/officeart/2005/8/layout/hList1"/>
    <dgm:cxn modelId="{A9ABA597-99C9-4D19-B142-2A30E79604C7}" type="presOf" srcId="{124D37AD-01D3-4F9B-817B-E35DB1D4DFF9}" destId="{997668D1-7FD4-4555-97E2-B840A83CCD3A}" srcOrd="0" destOrd="1" presId="urn:microsoft.com/office/officeart/2005/8/layout/hList1"/>
    <dgm:cxn modelId="{B16E1FF8-FA97-4992-AEB8-ABBEE76E2371}" type="presOf" srcId="{3F80B975-FCF2-4D41-B1DB-1C8BE47BABF9}" destId="{A92A02F7-DCF7-4D50-AFAB-9AA13D76086D}" srcOrd="0" destOrd="2" presId="urn:microsoft.com/office/officeart/2005/8/layout/hList1"/>
    <dgm:cxn modelId="{EC3F845B-749C-4DE1-9311-12DA6D1FE6BF}" type="presParOf" srcId="{EBCA05B4-485D-4DD4-8064-B96B2399F6F7}" destId="{F5309183-5852-49B4-92D8-A72C6E5611ED}" srcOrd="0" destOrd="0" presId="urn:microsoft.com/office/officeart/2005/8/layout/hList1"/>
    <dgm:cxn modelId="{05B9BFE7-FE81-4EA0-A12C-FB00E1E6F24B}" type="presParOf" srcId="{F5309183-5852-49B4-92D8-A72C6E5611ED}" destId="{331822E5-89F5-4494-BA9C-38BAC77F7EEE}" srcOrd="0" destOrd="0" presId="urn:microsoft.com/office/officeart/2005/8/layout/hList1"/>
    <dgm:cxn modelId="{80734DF7-DCFD-4412-8E1F-B1CB340C57FC}" type="presParOf" srcId="{F5309183-5852-49B4-92D8-A72C6E5611ED}" destId="{07DAB4B7-07BB-4979-8AB3-D1C83BC17DE9}" srcOrd="1" destOrd="0" presId="urn:microsoft.com/office/officeart/2005/8/layout/hList1"/>
    <dgm:cxn modelId="{48FE55B5-7D34-4B1B-AA4D-FACBE44D08F9}" type="presParOf" srcId="{EBCA05B4-485D-4DD4-8064-B96B2399F6F7}" destId="{6D625C93-FD79-475A-8D3D-2FA293F1D893}" srcOrd="1" destOrd="0" presId="urn:microsoft.com/office/officeart/2005/8/layout/hList1"/>
    <dgm:cxn modelId="{09036E59-1AAD-462B-8C7F-20F6B049AE64}" type="presParOf" srcId="{EBCA05B4-485D-4DD4-8064-B96B2399F6F7}" destId="{34560D4C-8835-40CA-AB39-D9BBEAA1FEB6}" srcOrd="2" destOrd="0" presId="urn:microsoft.com/office/officeart/2005/8/layout/hList1"/>
    <dgm:cxn modelId="{52F783A0-DB14-4990-80BF-418EAE2A6213}" type="presParOf" srcId="{34560D4C-8835-40CA-AB39-D9BBEAA1FEB6}" destId="{038E85BA-DB64-48D0-8C33-E8CE0CC221C4}" srcOrd="0" destOrd="0" presId="urn:microsoft.com/office/officeart/2005/8/layout/hList1"/>
    <dgm:cxn modelId="{0B53D280-F2EA-4169-9D0A-81B002F87695}" type="presParOf" srcId="{34560D4C-8835-40CA-AB39-D9BBEAA1FEB6}" destId="{A92A02F7-DCF7-4D50-AFAB-9AA13D76086D}" srcOrd="1" destOrd="0" presId="urn:microsoft.com/office/officeart/2005/8/layout/hList1"/>
    <dgm:cxn modelId="{C5AC64A0-857C-4EEF-BB0C-E61979AD7C79}" type="presParOf" srcId="{EBCA05B4-485D-4DD4-8064-B96B2399F6F7}" destId="{F035EF5A-0077-4AE8-89CE-D82BBD47F8B9}" srcOrd="3" destOrd="0" presId="urn:microsoft.com/office/officeart/2005/8/layout/hList1"/>
    <dgm:cxn modelId="{5A01465B-5B01-47B5-8B85-4DCBA96CCF0D}" type="presParOf" srcId="{EBCA05B4-485D-4DD4-8064-B96B2399F6F7}" destId="{0FAC18D9-91BA-4BB6-A715-B67868B5560D}" srcOrd="4" destOrd="0" presId="urn:microsoft.com/office/officeart/2005/8/layout/hList1"/>
    <dgm:cxn modelId="{EDBD8F1C-7488-465D-84E2-2AA9F050F5B6}" type="presParOf" srcId="{0FAC18D9-91BA-4BB6-A715-B67868B5560D}" destId="{1D296815-6BEE-4D9D-8553-6353D4CEA3D6}" srcOrd="0" destOrd="0" presId="urn:microsoft.com/office/officeart/2005/8/layout/hList1"/>
    <dgm:cxn modelId="{2264B932-F821-4C22-B2DF-728AF839F7AF}" type="presParOf" srcId="{0FAC18D9-91BA-4BB6-A715-B67868B5560D}" destId="{997668D1-7FD4-4555-97E2-B840A83CCD3A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EA11BF2-450D-4308-8FE9-5F1919FE452B}" type="doc">
      <dgm:prSet loTypeId="urn:microsoft.com/office/officeart/2005/8/layout/h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48A7EB5-281A-458D-B9D4-A3B033B9BFC1}">
      <dgm:prSet phldrT="[Text]"/>
      <dgm:spPr/>
      <dgm:t>
        <a:bodyPr/>
        <a:lstStyle/>
        <a:p>
          <a:r>
            <a:rPr lang="en-US" dirty="0" smtClean="0"/>
            <a:t>New restrictions placed on African Americans	</a:t>
          </a:r>
          <a:endParaRPr lang="en-US" dirty="0"/>
        </a:p>
      </dgm:t>
    </dgm:pt>
    <dgm:pt modelId="{F67F2328-BDC3-4E01-BCF8-30FF84A90DDB}" type="parTrans" cxnId="{E48F574C-2810-433A-960E-A8471B52204D}">
      <dgm:prSet/>
      <dgm:spPr/>
      <dgm:t>
        <a:bodyPr/>
        <a:lstStyle/>
        <a:p>
          <a:endParaRPr lang="en-US"/>
        </a:p>
      </dgm:t>
    </dgm:pt>
    <dgm:pt modelId="{B4331D46-C14E-4CDF-839A-6BDF44F45047}" type="sibTrans" cxnId="{E48F574C-2810-433A-960E-A8471B52204D}">
      <dgm:prSet/>
      <dgm:spPr/>
      <dgm:t>
        <a:bodyPr/>
        <a:lstStyle/>
        <a:p>
          <a:endParaRPr lang="en-US"/>
        </a:p>
      </dgm:t>
    </dgm:pt>
    <dgm:pt modelId="{A54B19D8-B8FA-434C-A05C-D0539A5E7394}">
      <dgm:prSet phldrT="[Text]" custT="1"/>
      <dgm:spPr/>
      <dgm:t>
        <a:bodyPr/>
        <a:lstStyle/>
        <a:p>
          <a:r>
            <a:rPr lang="en-US" sz="1800" dirty="0" smtClean="0"/>
            <a:t>Could not preach w/out white supervision </a:t>
          </a:r>
          <a:endParaRPr lang="en-US" sz="1800" dirty="0"/>
        </a:p>
      </dgm:t>
    </dgm:pt>
    <dgm:pt modelId="{618D898F-9E9D-41B2-94D3-62A2C16098ED}" type="parTrans" cxnId="{799DAB95-B3A9-466A-9FEC-B97B5FD99187}">
      <dgm:prSet/>
      <dgm:spPr/>
      <dgm:t>
        <a:bodyPr/>
        <a:lstStyle/>
        <a:p>
          <a:endParaRPr lang="en-US"/>
        </a:p>
      </dgm:t>
    </dgm:pt>
    <dgm:pt modelId="{EB8E5CBB-D8EE-4BDA-B7D5-B090A51B72D5}" type="sibTrans" cxnId="{799DAB95-B3A9-466A-9FEC-B97B5FD99187}">
      <dgm:prSet/>
      <dgm:spPr/>
      <dgm:t>
        <a:bodyPr/>
        <a:lstStyle/>
        <a:p>
          <a:endParaRPr lang="en-US"/>
        </a:p>
      </dgm:t>
    </dgm:pt>
    <dgm:pt modelId="{CDE2118C-182E-4A84-BFE4-1FCCEC3D0A74}">
      <dgm:prSet phldrT="[Text]" custT="1"/>
      <dgm:spPr/>
      <dgm:t>
        <a:bodyPr/>
        <a:lstStyle/>
        <a:p>
          <a:endParaRPr lang="en-US" sz="1300" dirty="0" smtClean="0"/>
        </a:p>
        <a:p>
          <a:r>
            <a:rPr lang="en-US" sz="1800" dirty="0" smtClean="0"/>
            <a:t>Arguments made to support slavery</a:t>
          </a:r>
        </a:p>
        <a:p>
          <a:endParaRPr lang="en-US" sz="1300" dirty="0"/>
        </a:p>
      </dgm:t>
    </dgm:pt>
    <dgm:pt modelId="{39D3C99A-D80F-4D56-95CA-267DE76DC1F4}" type="parTrans" cxnId="{0521552E-40B4-4F66-B755-3E272F8379A4}">
      <dgm:prSet/>
      <dgm:spPr/>
      <dgm:t>
        <a:bodyPr/>
        <a:lstStyle/>
        <a:p>
          <a:endParaRPr lang="en-US"/>
        </a:p>
      </dgm:t>
    </dgm:pt>
    <dgm:pt modelId="{D0ABFF0F-B1EA-49B0-A0C6-E5585F2949B4}" type="sibTrans" cxnId="{0521552E-40B4-4F66-B755-3E272F8379A4}">
      <dgm:prSet/>
      <dgm:spPr/>
      <dgm:t>
        <a:bodyPr/>
        <a:lstStyle/>
        <a:p>
          <a:endParaRPr lang="en-US"/>
        </a:p>
      </dgm:t>
    </dgm:pt>
    <dgm:pt modelId="{F7D0E3D8-F50F-42E4-8E17-6AD76BD44CE5}">
      <dgm:prSet phldrT="[Text]" custT="1"/>
      <dgm:spPr/>
      <dgm:t>
        <a:bodyPr/>
        <a:lstStyle/>
        <a:p>
          <a:r>
            <a:rPr lang="en-US" sz="1800" dirty="0" smtClean="0"/>
            <a:t>Used the bible to permit slavery</a:t>
          </a:r>
          <a:endParaRPr lang="en-US" sz="1800" dirty="0"/>
        </a:p>
      </dgm:t>
    </dgm:pt>
    <dgm:pt modelId="{A6F46205-44D9-4C00-BAD5-8CCA2560238A}" type="parTrans" cxnId="{10033829-098E-49DB-8A43-7023AC60B0F6}">
      <dgm:prSet/>
      <dgm:spPr/>
      <dgm:t>
        <a:bodyPr/>
        <a:lstStyle/>
        <a:p>
          <a:endParaRPr lang="en-US"/>
        </a:p>
      </dgm:t>
    </dgm:pt>
    <dgm:pt modelId="{4DCB989A-37DF-47CD-B21F-9E0CF91F7289}" type="sibTrans" cxnId="{10033829-098E-49DB-8A43-7023AC60B0F6}">
      <dgm:prSet/>
      <dgm:spPr/>
      <dgm:t>
        <a:bodyPr/>
        <a:lstStyle/>
        <a:p>
          <a:endParaRPr lang="en-US"/>
        </a:p>
      </dgm:t>
    </dgm:pt>
    <dgm:pt modelId="{B0D04689-B88D-470A-844A-4B1B6D68A753}">
      <dgm:prSet phldrT="[Text]" custT="1"/>
      <dgm:spPr/>
      <dgm:t>
        <a:bodyPr/>
        <a:lstStyle/>
        <a:p>
          <a:r>
            <a:rPr lang="en-US" sz="1800" dirty="0" smtClean="0"/>
            <a:t>Congress decision to prevent debate on slavery </a:t>
          </a:r>
          <a:endParaRPr lang="en-US" sz="1800" dirty="0"/>
        </a:p>
      </dgm:t>
    </dgm:pt>
    <dgm:pt modelId="{FAAAF5A3-7082-46C1-A8B5-626309C3A3C7}" type="parTrans" cxnId="{7409DC8D-B8CC-48AB-B0FB-36EBF7535B54}">
      <dgm:prSet/>
      <dgm:spPr/>
      <dgm:t>
        <a:bodyPr/>
        <a:lstStyle/>
        <a:p>
          <a:endParaRPr lang="en-US"/>
        </a:p>
      </dgm:t>
    </dgm:pt>
    <dgm:pt modelId="{70525B04-2FD4-47C6-9C0C-B1E77927A5A2}" type="sibTrans" cxnId="{7409DC8D-B8CC-48AB-B0FB-36EBF7535B54}">
      <dgm:prSet/>
      <dgm:spPr/>
      <dgm:t>
        <a:bodyPr/>
        <a:lstStyle/>
        <a:p>
          <a:endParaRPr lang="en-US"/>
        </a:p>
      </dgm:t>
    </dgm:pt>
    <dgm:pt modelId="{124D37AD-01D3-4F9B-817B-E35DB1D4DFF9}">
      <dgm:prSet phldrT="[Text]" custT="1"/>
      <dgm:spPr/>
      <dgm:t>
        <a:bodyPr/>
        <a:lstStyle/>
        <a:p>
          <a:r>
            <a:rPr lang="en-US" sz="1800" dirty="0" smtClean="0"/>
            <a:t>Gag Rule is passed in Congress to prevent the reading of antislavery petitions </a:t>
          </a:r>
          <a:endParaRPr lang="en-US" sz="1800" dirty="0"/>
        </a:p>
      </dgm:t>
    </dgm:pt>
    <dgm:pt modelId="{AD02D4E8-7D13-4FA6-81E5-254327103A5B}" type="parTrans" cxnId="{29928BB1-F12A-43EB-96E0-647F5E45FF9E}">
      <dgm:prSet/>
      <dgm:spPr/>
      <dgm:t>
        <a:bodyPr/>
        <a:lstStyle/>
        <a:p>
          <a:endParaRPr lang="en-US"/>
        </a:p>
      </dgm:t>
    </dgm:pt>
    <dgm:pt modelId="{D23CC032-6FA4-4CBC-B475-C9DDFC6508B3}" type="sibTrans" cxnId="{29928BB1-F12A-43EB-96E0-647F5E45FF9E}">
      <dgm:prSet/>
      <dgm:spPr/>
      <dgm:t>
        <a:bodyPr/>
        <a:lstStyle/>
        <a:p>
          <a:endParaRPr lang="en-US"/>
        </a:p>
      </dgm:t>
    </dgm:pt>
    <dgm:pt modelId="{77A3E0CD-FFF7-42A9-BFE4-54D050431A04}">
      <dgm:prSet phldrT="[Text]" custT="1"/>
      <dgm:spPr/>
      <dgm:t>
        <a:bodyPr/>
        <a:lstStyle/>
        <a:p>
          <a:r>
            <a:rPr lang="en-US" sz="1800" dirty="0" smtClean="0"/>
            <a:t>Could not own property, read and write in Southern states</a:t>
          </a:r>
          <a:endParaRPr lang="en-US" sz="1800" dirty="0"/>
        </a:p>
      </dgm:t>
    </dgm:pt>
    <dgm:pt modelId="{2D777272-8AE2-4516-BDEE-BCF20812AC72}" type="parTrans" cxnId="{69D6CA29-B5C9-483F-81F4-C918BE1EF908}">
      <dgm:prSet/>
      <dgm:spPr/>
    </dgm:pt>
    <dgm:pt modelId="{7C1A9FF7-6753-41F1-A339-80B3DE04CC06}" type="sibTrans" cxnId="{69D6CA29-B5C9-483F-81F4-C918BE1EF908}">
      <dgm:prSet/>
      <dgm:spPr/>
    </dgm:pt>
    <dgm:pt modelId="{821D1EB8-3E5A-462A-B1DC-2B3B646AC19A}">
      <dgm:prSet phldrT="[Text]"/>
      <dgm:spPr/>
      <dgm:t>
        <a:bodyPr/>
        <a:lstStyle/>
        <a:p>
          <a:endParaRPr lang="en-US" sz="1300" dirty="0"/>
        </a:p>
      </dgm:t>
    </dgm:pt>
    <dgm:pt modelId="{FE521BCB-E979-4AFD-BAFB-4C89FC9FDEAB}" type="parTrans" cxnId="{99B4152B-F77D-4550-BE76-BBBB4622CF81}">
      <dgm:prSet/>
      <dgm:spPr/>
    </dgm:pt>
    <dgm:pt modelId="{D97C88EB-AC5E-4ABA-9447-8D9C679C1FEF}" type="sibTrans" cxnId="{99B4152B-F77D-4550-BE76-BBBB4622CF81}">
      <dgm:prSet/>
      <dgm:spPr/>
    </dgm:pt>
    <dgm:pt modelId="{1E91DAC5-D3D6-4834-A070-D790D069F76F}">
      <dgm:prSet phldrT="[Text]" custT="1"/>
      <dgm:spPr/>
      <dgm:t>
        <a:bodyPr/>
        <a:lstStyle/>
        <a:p>
          <a:r>
            <a:rPr lang="en-US" sz="1800" dirty="0" smtClean="0"/>
            <a:t>Slaves were happier and better treated than immigrant factory workers </a:t>
          </a:r>
          <a:endParaRPr lang="en-US" sz="1800" dirty="0"/>
        </a:p>
      </dgm:t>
    </dgm:pt>
    <dgm:pt modelId="{8586F92E-EE5D-47B5-AB72-04E324AD4454}" type="parTrans" cxnId="{E96110EF-4DE3-4A89-9D7B-AB87C05CF2C2}">
      <dgm:prSet/>
      <dgm:spPr/>
    </dgm:pt>
    <dgm:pt modelId="{A673F8A1-D026-4236-A482-230AE9EC5F16}" type="sibTrans" cxnId="{E96110EF-4DE3-4A89-9D7B-AB87C05CF2C2}">
      <dgm:prSet/>
      <dgm:spPr/>
    </dgm:pt>
    <dgm:pt modelId="{EBCA05B4-485D-4DD4-8064-B96B2399F6F7}" type="pres">
      <dgm:prSet presAssocID="{8EA11BF2-450D-4308-8FE9-5F1919FE452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5309183-5852-49B4-92D8-A72C6E5611ED}" type="pres">
      <dgm:prSet presAssocID="{648A7EB5-281A-458D-B9D4-A3B033B9BFC1}" presName="composite" presStyleCnt="0"/>
      <dgm:spPr/>
    </dgm:pt>
    <dgm:pt modelId="{331822E5-89F5-4494-BA9C-38BAC77F7EEE}" type="pres">
      <dgm:prSet presAssocID="{648A7EB5-281A-458D-B9D4-A3B033B9BFC1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DAB4B7-07BB-4979-8AB3-D1C83BC17DE9}" type="pres">
      <dgm:prSet presAssocID="{648A7EB5-281A-458D-B9D4-A3B033B9BFC1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625C93-FD79-475A-8D3D-2FA293F1D893}" type="pres">
      <dgm:prSet presAssocID="{B4331D46-C14E-4CDF-839A-6BDF44F45047}" presName="space" presStyleCnt="0"/>
      <dgm:spPr/>
    </dgm:pt>
    <dgm:pt modelId="{34560D4C-8835-40CA-AB39-D9BBEAA1FEB6}" type="pres">
      <dgm:prSet presAssocID="{CDE2118C-182E-4A84-BFE4-1FCCEC3D0A74}" presName="composite" presStyleCnt="0"/>
      <dgm:spPr/>
    </dgm:pt>
    <dgm:pt modelId="{038E85BA-DB64-48D0-8C33-E8CE0CC221C4}" type="pres">
      <dgm:prSet presAssocID="{CDE2118C-182E-4A84-BFE4-1FCCEC3D0A74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92A02F7-DCF7-4D50-AFAB-9AA13D76086D}" type="pres">
      <dgm:prSet presAssocID="{CDE2118C-182E-4A84-BFE4-1FCCEC3D0A74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035EF5A-0077-4AE8-89CE-D82BBD47F8B9}" type="pres">
      <dgm:prSet presAssocID="{D0ABFF0F-B1EA-49B0-A0C6-E5585F2949B4}" presName="space" presStyleCnt="0"/>
      <dgm:spPr/>
    </dgm:pt>
    <dgm:pt modelId="{0FAC18D9-91BA-4BB6-A715-B67868B5560D}" type="pres">
      <dgm:prSet presAssocID="{B0D04689-B88D-470A-844A-4B1B6D68A753}" presName="composite" presStyleCnt="0"/>
      <dgm:spPr/>
    </dgm:pt>
    <dgm:pt modelId="{1D296815-6BEE-4D9D-8553-6353D4CEA3D6}" type="pres">
      <dgm:prSet presAssocID="{B0D04689-B88D-470A-844A-4B1B6D68A753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97668D1-7FD4-4555-97E2-B840A83CCD3A}" type="pres">
      <dgm:prSet presAssocID="{B0D04689-B88D-470A-844A-4B1B6D68A753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4E78CE2-D2E2-4B50-96AA-A80FDCADE47A}" type="presOf" srcId="{124D37AD-01D3-4F9B-817B-E35DB1D4DFF9}" destId="{997668D1-7FD4-4555-97E2-B840A83CCD3A}" srcOrd="0" destOrd="0" presId="urn:microsoft.com/office/officeart/2005/8/layout/hList1"/>
    <dgm:cxn modelId="{4A49728C-5668-4833-B036-33D0E6A82AC7}" type="presOf" srcId="{CDE2118C-182E-4A84-BFE4-1FCCEC3D0A74}" destId="{038E85BA-DB64-48D0-8C33-E8CE0CC221C4}" srcOrd="0" destOrd="0" presId="urn:microsoft.com/office/officeart/2005/8/layout/hList1"/>
    <dgm:cxn modelId="{69D6CA29-B5C9-483F-81F4-C918BE1EF908}" srcId="{648A7EB5-281A-458D-B9D4-A3B033B9BFC1}" destId="{77A3E0CD-FFF7-42A9-BFE4-54D050431A04}" srcOrd="1" destOrd="0" parTransId="{2D777272-8AE2-4516-BDEE-BCF20812AC72}" sibTransId="{7C1A9FF7-6753-41F1-A339-80B3DE04CC06}"/>
    <dgm:cxn modelId="{10033829-098E-49DB-8A43-7023AC60B0F6}" srcId="{CDE2118C-182E-4A84-BFE4-1FCCEC3D0A74}" destId="{F7D0E3D8-F50F-42E4-8E17-6AD76BD44CE5}" srcOrd="0" destOrd="0" parTransId="{A6F46205-44D9-4C00-BAD5-8CCA2560238A}" sibTransId="{4DCB989A-37DF-47CD-B21F-9E0CF91F7289}"/>
    <dgm:cxn modelId="{E96110EF-4DE3-4A89-9D7B-AB87C05CF2C2}" srcId="{CDE2118C-182E-4A84-BFE4-1FCCEC3D0A74}" destId="{1E91DAC5-D3D6-4834-A070-D790D069F76F}" srcOrd="1" destOrd="0" parTransId="{8586F92E-EE5D-47B5-AB72-04E324AD4454}" sibTransId="{A673F8A1-D026-4236-A482-230AE9EC5F16}"/>
    <dgm:cxn modelId="{DCB45CF4-0358-40CB-A338-8D5EC3EBD82B}" type="presOf" srcId="{B0D04689-B88D-470A-844A-4B1B6D68A753}" destId="{1D296815-6BEE-4D9D-8553-6353D4CEA3D6}" srcOrd="0" destOrd="0" presId="urn:microsoft.com/office/officeart/2005/8/layout/hList1"/>
    <dgm:cxn modelId="{089709BF-DBC9-4F3A-9E4A-972470A9D678}" type="presOf" srcId="{A54B19D8-B8FA-434C-A05C-D0539A5E7394}" destId="{07DAB4B7-07BB-4979-8AB3-D1C83BC17DE9}" srcOrd="0" destOrd="0" presId="urn:microsoft.com/office/officeart/2005/8/layout/hList1"/>
    <dgm:cxn modelId="{0521552E-40B4-4F66-B755-3E272F8379A4}" srcId="{8EA11BF2-450D-4308-8FE9-5F1919FE452B}" destId="{CDE2118C-182E-4A84-BFE4-1FCCEC3D0A74}" srcOrd="1" destOrd="0" parTransId="{39D3C99A-D80F-4D56-95CA-267DE76DC1F4}" sibTransId="{D0ABFF0F-B1EA-49B0-A0C6-E5585F2949B4}"/>
    <dgm:cxn modelId="{29928BB1-F12A-43EB-96E0-647F5E45FF9E}" srcId="{B0D04689-B88D-470A-844A-4B1B6D68A753}" destId="{124D37AD-01D3-4F9B-817B-E35DB1D4DFF9}" srcOrd="0" destOrd="0" parTransId="{AD02D4E8-7D13-4FA6-81E5-254327103A5B}" sibTransId="{D23CC032-6FA4-4CBC-B475-C9DDFC6508B3}"/>
    <dgm:cxn modelId="{7409DC8D-B8CC-48AB-B0FB-36EBF7535B54}" srcId="{8EA11BF2-450D-4308-8FE9-5F1919FE452B}" destId="{B0D04689-B88D-470A-844A-4B1B6D68A753}" srcOrd="2" destOrd="0" parTransId="{FAAAF5A3-7082-46C1-A8B5-626309C3A3C7}" sibTransId="{70525B04-2FD4-47C6-9C0C-B1E77927A5A2}"/>
    <dgm:cxn modelId="{269B4334-195A-489E-8260-D3987921468A}" type="presOf" srcId="{F7D0E3D8-F50F-42E4-8E17-6AD76BD44CE5}" destId="{A92A02F7-DCF7-4D50-AFAB-9AA13D76086D}" srcOrd="0" destOrd="0" presId="urn:microsoft.com/office/officeart/2005/8/layout/hList1"/>
    <dgm:cxn modelId="{5390BCA5-D4F0-41DB-A249-70B77B6DDB8B}" type="presOf" srcId="{8EA11BF2-450D-4308-8FE9-5F1919FE452B}" destId="{EBCA05B4-485D-4DD4-8064-B96B2399F6F7}" srcOrd="0" destOrd="0" presId="urn:microsoft.com/office/officeart/2005/8/layout/hList1"/>
    <dgm:cxn modelId="{799DAB95-B3A9-466A-9FEC-B97B5FD99187}" srcId="{648A7EB5-281A-458D-B9D4-A3B033B9BFC1}" destId="{A54B19D8-B8FA-434C-A05C-D0539A5E7394}" srcOrd="0" destOrd="0" parTransId="{618D898F-9E9D-41B2-94D3-62A2C16098ED}" sibTransId="{EB8E5CBB-D8EE-4BDA-B7D5-B090A51B72D5}"/>
    <dgm:cxn modelId="{2A5F15DB-41AE-4E0E-BC79-B11826FE7A59}" type="presOf" srcId="{648A7EB5-281A-458D-B9D4-A3B033B9BFC1}" destId="{331822E5-89F5-4494-BA9C-38BAC77F7EEE}" srcOrd="0" destOrd="0" presId="urn:microsoft.com/office/officeart/2005/8/layout/hList1"/>
    <dgm:cxn modelId="{593F3773-37B9-465E-80DF-CBF7DE7E69A9}" type="presOf" srcId="{821D1EB8-3E5A-462A-B1DC-2B3B646AC19A}" destId="{07DAB4B7-07BB-4979-8AB3-D1C83BC17DE9}" srcOrd="0" destOrd="2" presId="urn:microsoft.com/office/officeart/2005/8/layout/hList1"/>
    <dgm:cxn modelId="{261EEF8D-FE99-402A-A24E-CBAFA69C4A59}" type="presOf" srcId="{1E91DAC5-D3D6-4834-A070-D790D069F76F}" destId="{A92A02F7-DCF7-4D50-AFAB-9AA13D76086D}" srcOrd="0" destOrd="1" presId="urn:microsoft.com/office/officeart/2005/8/layout/hList1"/>
    <dgm:cxn modelId="{E48F574C-2810-433A-960E-A8471B52204D}" srcId="{8EA11BF2-450D-4308-8FE9-5F1919FE452B}" destId="{648A7EB5-281A-458D-B9D4-A3B033B9BFC1}" srcOrd="0" destOrd="0" parTransId="{F67F2328-BDC3-4E01-BCF8-30FF84A90DDB}" sibTransId="{B4331D46-C14E-4CDF-839A-6BDF44F45047}"/>
    <dgm:cxn modelId="{99B4152B-F77D-4550-BE76-BBBB4622CF81}" srcId="{648A7EB5-281A-458D-B9D4-A3B033B9BFC1}" destId="{821D1EB8-3E5A-462A-B1DC-2B3B646AC19A}" srcOrd="2" destOrd="0" parTransId="{FE521BCB-E979-4AFD-BAFB-4C89FC9FDEAB}" sibTransId="{D97C88EB-AC5E-4ABA-9447-8D9C679C1FEF}"/>
    <dgm:cxn modelId="{C9D5E43A-44AE-47DB-91A8-46F83A73B4A9}" type="presOf" srcId="{77A3E0CD-FFF7-42A9-BFE4-54D050431A04}" destId="{07DAB4B7-07BB-4979-8AB3-D1C83BC17DE9}" srcOrd="0" destOrd="1" presId="urn:microsoft.com/office/officeart/2005/8/layout/hList1"/>
    <dgm:cxn modelId="{DECC9F54-D1E9-4C62-BB88-4EABD402C314}" type="presParOf" srcId="{EBCA05B4-485D-4DD4-8064-B96B2399F6F7}" destId="{F5309183-5852-49B4-92D8-A72C6E5611ED}" srcOrd="0" destOrd="0" presId="urn:microsoft.com/office/officeart/2005/8/layout/hList1"/>
    <dgm:cxn modelId="{D17C5217-2B55-493D-BF31-60C758A390F3}" type="presParOf" srcId="{F5309183-5852-49B4-92D8-A72C6E5611ED}" destId="{331822E5-89F5-4494-BA9C-38BAC77F7EEE}" srcOrd="0" destOrd="0" presId="urn:microsoft.com/office/officeart/2005/8/layout/hList1"/>
    <dgm:cxn modelId="{0AB49837-22D4-42C4-B821-80C8D4883AAD}" type="presParOf" srcId="{F5309183-5852-49B4-92D8-A72C6E5611ED}" destId="{07DAB4B7-07BB-4979-8AB3-D1C83BC17DE9}" srcOrd="1" destOrd="0" presId="urn:microsoft.com/office/officeart/2005/8/layout/hList1"/>
    <dgm:cxn modelId="{1C6E653B-C13E-4FE3-8D02-C0226EA8AB57}" type="presParOf" srcId="{EBCA05B4-485D-4DD4-8064-B96B2399F6F7}" destId="{6D625C93-FD79-475A-8D3D-2FA293F1D893}" srcOrd="1" destOrd="0" presId="urn:microsoft.com/office/officeart/2005/8/layout/hList1"/>
    <dgm:cxn modelId="{04EBCB45-18FC-47D7-8F7D-D3A6AA208CCF}" type="presParOf" srcId="{EBCA05B4-485D-4DD4-8064-B96B2399F6F7}" destId="{34560D4C-8835-40CA-AB39-D9BBEAA1FEB6}" srcOrd="2" destOrd="0" presId="urn:microsoft.com/office/officeart/2005/8/layout/hList1"/>
    <dgm:cxn modelId="{761C219F-B3CA-4883-B9BE-EA5D88DA7C6C}" type="presParOf" srcId="{34560D4C-8835-40CA-AB39-D9BBEAA1FEB6}" destId="{038E85BA-DB64-48D0-8C33-E8CE0CC221C4}" srcOrd="0" destOrd="0" presId="urn:microsoft.com/office/officeart/2005/8/layout/hList1"/>
    <dgm:cxn modelId="{F3F29424-7F63-4090-8B41-B332FFD4084D}" type="presParOf" srcId="{34560D4C-8835-40CA-AB39-D9BBEAA1FEB6}" destId="{A92A02F7-DCF7-4D50-AFAB-9AA13D76086D}" srcOrd="1" destOrd="0" presId="urn:microsoft.com/office/officeart/2005/8/layout/hList1"/>
    <dgm:cxn modelId="{B2FA5999-35EE-43E2-88DB-5980D4F7F50B}" type="presParOf" srcId="{EBCA05B4-485D-4DD4-8064-B96B2399F6F7}" destId="{F035EF5A-0077-4AE8-89CE-D82BBD47F8B9}" srcOrd="3" destOrd="0" presId="urn:microsoft.com/office/officeart/2005/8/layout/hList1"/>
    <dgm:cxn modelId="{3749E1B1-025D-4D07-8E65-073CC0549953}" type="presParOf" srcId="{EBCA05B4-485D-4DD4-8064-B96B2399F6F7}" destId="{0FAC18D9-91BA-4BB6-A715-B67868B5560D}" srcOrd="4" destOrd="0" presId="urn:microsoft.com/office/officeart/2005/8/layout/hList1"/>
    <dgm:cxn modelId="{92538AF4-63F4-4411-A066-8A597FE60C8F}" type="presParOf" srcId="{0FAC18D9-91BA-4BB6-A715-B67868B5560D}" destId="{1D296815-6BEE-4D9D-8553-6353D4CEA3D6}" srcOrd="0" destOrd="0" presId="urn:microsoft.com/office/officeart/2005/8/layout/hList1"/>
    <dgm:cxn modelId="{0A31869C-E258-4338-9BF8-B18DE07F8E23}" type="presParOf" srcId="{0FAC18D9-91BA-4BB6-A715-B67868B5560D}" destId="{997668D1-7FD4-4555-97E2-B840A83CCD3A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31822E5-89F5-4494-BA9C-38BAC77F7EEE}">
      <dsp:nvSpPr>
        <dsp:cNvPr id="0" name=""/>
        <dsp:cNvSpPr/>
      </dsp:nvSpPr>
      <dsp:spPr>
        <a:xfrm>
          <a:off x="2571" y="334090"/>
          <a:ext cx="2507456" cy="100298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Rural Slaves	</a:t>
          </a:r>
          <a:endParaRPr lang="en-US" sz="1800" kern="1200" dirty="0"/>
        </a:p>
      </dsp:txBody>
      <dsp:txXfrm>
        <a:off x="2571" y="334090"/>
        <a:ext cx="2507456" cy="1002982"/>
      </dsp:txXfrm>
    </dsp:sp>
    <dsp:sp modelId="{07DAB4B7-07BB-4979-8AB3-D1C83BC17DE9}">
      <dsp:nvSpPr>
        <dsp:cNvPr id="0" name=""/>
        <dsp:cNvSpPr/>
      </dsp:nvSpPr>
      <dsp:spPr>
        <a:xfrm>
          <a:off x="2571" y="1337072"/>
          <a:ext cx="2507456" cy="28548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3/5 of the black population (1.5 million)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Lived  in groups of anywhere from 10-200  on plantations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Toiled in fields or worked in the big house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Lived in fear </a:t>
          </a:r>
          <a:endParaRPr lang="en-US" sz="1800" kern="1200" dirty="0"/>
        </a:p>
      </dsp:txBody>
      <dsp:txXfrm>
        <a:off x="2571" y="1337072"/>
        <a:ext cx="2507456" cy="2854800"/>
      </dsp:txXfrm>
    </dsp:sp>
    <dsp:sp modelId="{038E85BA-DB64-48D0-8C33-E8CE0CC221C4}">
      <dsp:nvSpPr>
        <dsp:cNvPr id="0" name=""/>
        <dsp:cNvSpPr/>
      </dsp:nvSpPr>
      <dsp:spPr>
        <a:xfrm>
          <a:off x="2861071" y="334090"/>
          <a:ext cx="2507456" cy="100298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Urban Slaves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 dirty="0"/>
        </a:p>
      </dsp:txBody>
      <dsp:txXfrm>
        <a:off x="2861071" y="334090"/>
        <a:ext cx="2507456" cy="1002982"/>
      </dsp:txXfrm>
    </dsp:sp>
    <dsp:sp modelId="{A92A02F7-DCF7-4D50-AFAB-9AA13D76086D}">
      <dsp:nvSpPr>
        <dsp:cNvPr id="0" name=""/>
        <dsp:cNvSpPr/>
      </dsp:nvSpPr>
      <dsp:spPr>
        <a:xfrm>
          <a:off x="2861071" y="1337072"/>
          <a:ext cx="2507456" cy="28548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1/5 of the black population (500,000)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Worked as skilled laborers in mills or mining 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Were less supervised and were treated better</a:t>
          </a:r>
        </a:p>
      </dsp:txBody>
      <dsp:txXfrm>
        <a:off x="2861071" y="1337072"/>
        <a:ext cx="2507456" cy="2854800"/>
      </dsp:txXfrm>
    </dsp:sp>
    <dsp:sp modelId="{1D296815-6BEE-4D9D-8553-6353D4CEA3D6}">
      <dsp:nvSpPr>
        <dsp:cNvPr id="0" name=""/>
        <dsp:cNvSpPr/>
      </dsp:nvSpPr>
      <dsp:spPr>
        <a:xfrm>
          <a:off x="5719571" y="334090"/>
          <a:ext cx="2507456" cy="100298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Free Blacks </a:t>
          </a:r>
          <a:endParaRPr lang="en-US" sz="1800" kern="1200" dirty="0"/>
        </a:p>
      </dsp:txBody>
      <dsp:txXfrm>
        <a:off x="5719571" y="334090"/>
        <a:ext cx="2507456" cy="1002982"/>
      </dsp:txXfrm>
    </dsp:sp>
    <dsp:sp modelId="{997668D1-7FD4-4555-97E2-B840A83CCD3A}">
      <dsp:nvSpPr>
        <dsp:cNvPr id="0" name=""/>
        <dsp:cNvSpPr/>
      </dsp:nvSpPr>
      <dsp:spPr>
        <a:xfrm>
          <a:off x="5719571" y="1337072"/>
          <a:ext cx="2507456" cy="28548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1/5 of the black population (500,00)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Experienced job discrimination in the North 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Had worst paying, least skilled jobs</a:t>
          </a:r>
        </a:p>
      </dsp:txBody>
      <dsp:txXfrm>
        <a:off x="5719571" y="1337072"/>
        <a:ext cx="2507456" cy="285480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31822E5-89F5-4494-BA9C-38BAC77F7EEE}">
      <dsp:nvSpPr>
        <dsp:cNvPr id="0" name=""/>
        <dsp:cNvSpPr/>
      </dsp:nvSpPr>
      <dsp:spPr>
        <a:xfrm>
          <a:off x="2571" y="745840"/>
          <a:ext cx="2507456" cy="100298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New restrictions placed on African Americans	</a:t>
          </a:r>
          <a:endParaRPr lang="en-US" sz="2000" kern="1200" dirty="0"/>
        </a:p>
      </dsp:txBody>
      <dsp:txXfrm>
        <a:off x="2571" y="745840"/>
        <a:ext cx="2507456" cy="1002982"/>
      </dsp:txXfrm>
    </dsp:sp>
    <dsp:sp modelId="{07DAB4B7-07BB-4979-8AB3-D1C83BC17DE9}">
      <dsp:nvSpPr>
        <dsp:cNvPr id="0" name=""/>
        <dsp:cNvSpPr/>
      </dsp:nvSpPr>
      <dsp:spPr>
        <a:xfrm>
          <a:off x="2571" y="1748822"/>
          <a:ext cx="2507456" cy="203129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Could not preach w/out white supervision 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Could not own property, read and write in Southern states</a:t>
          </a:r>
          <a:endParaRPr lang="en-US" sz="18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300" kern="1200" dirty="0"/>
        </a:p>
      </dsp:txBody>
      <dsp:txXfrm>
        <a:off x="2571" y="1748822"/>
        <a:ext cx="2507456" cy="2031299"/>
      </dsp:txXfrm>
    </dsp:sp>
    <dsp:sp modelId="{038E85BA-DB64-48D0-8C33-E8CE0CC221C4}">
      <dsp:nvSpPr>
        <dsp:cNvPr id="0" name=""/>
        <dsp:cNvSpPr/>
      </dsp:nvSpPr>
      <dsp:spPr>
        <a:xfrm>
          <a:off x="2861071" y="745840"/>
          <a:ext cx="2507456" cy="100298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2456" tIns="52832" rIns="92456" bIns="52832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 dirty="0" smtClean="0"/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Arguments made to support slavery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 dirty="0"/>
        </a:p>
      </dsp:txBody>
      <dsp:txXfrm>
        <a:off x="2861071" y="745840"/>
        <a:ext cx="2507456" cy="1002982"/>
      </dsp:txXfrm>
    </dsp:sp>
    <dsp:sp modelId="{A92A02F7-DCF7-4D50-AFAB-9AA13D76086D}">
      <dsp:nvSpPr>
        <dsp:cNvPr id="0" name=""/>
        <dsp:cNvSpPr/>
      </dsp:nvSpPr>
      <dsp:spPr>
        <a:xfrm>
          <a:off x="2861071" y="1748822"/>
          <a:ext cx="2507456" cy="203129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Used the bible to permit slavery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Slaves were happier and better treated than immigrant factory workers </a:t>
          </a:r>
          <a:endParaRPr lang="en-US" sz="1800" kern="1200" dirty="0"/>
        </a:p>
      </dsp:txBody>
      <dsp:txXfrm>
        <a:off x="2861071" y="1748822"/>
        <a:ext cx="2507456" cy="2031299"/>
      </dsp:txXfrm>
    </dsp:sp>
    <dsp:sp modelId="{1D296815-6BEE-4D9D-8553-6353D4CEA3D6}">
      <dsp:nvSpPr>
        <dsp:cNvPr id="0" name=""/>
        <dsp:cNvSpPr/>
      </dsp:nvSpPr>
      <dsp:spPr>
        <a:xfrm>
          <a:off x="5719571" y="745840"/>
          <a:ext cx="2507456" cy="100298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Congress decision to prevent debate on slavery </a:t>
          </a:r>
          <a:endParaRPr lang="en-US" sz="1800" kern="1200" dirty="0"/>
        </a:p>
      </dsp:txBody>
      <dsp:txXfrm>
        <a:off x="5719571" y="745840"/>
        <a:ext cx="2507456" cy="1002982"/>
      </dsp:txXfrm>
    </dsp:sp>
    <dsp:sp modelId="{997668D1-7FD4-4555-97E2-B840A83CCD3A}">
      <dsp:nvSpPr>
        <dsp:cNvPr id="0" name=""/>
        <dsp:cNvSpPr/>
      </dsp:nvSpPr>
      <dsp:spPr>
        <a:xfrm>
          <a:off x="5719571" y="1748822"/>
          <a:ext cx="2507456" cy="203129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Gag Rule is passed in Congress to prevent the reading of antislavery petitions </a:t>
          </a:r>
          <a:endParaRPr lang="en-US" sz="1800" kern="1200" dirty="0"/>
        </a:p>
      </dsp:txBody>
      <dsp:txXfrm>
        <a:off x="5719571" y="1748822"/>
        <a:ext cx="2507456" cy="20312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73A0A-D4B0-4C39-923A-198AEB042B8A}" type="datetimeFigureOut">
              <a:rPr lang="en-US" smtClean="0"/>
              <a:pPr/>
              <a:t>11/13/11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CC4FC-535A-428F-AB1C-28C5F004A6B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73A0A-D4B0-4C39-923A-198AEB042B8A}" type="datetimeFigureOut">
              <a:rPr lang="en-US" smtClean="0"/>
              <a:pPr/>
              <a:t>11/13/11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CC4FC-535A-428F-AB1C-28C5F004A6B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73A0A-D4B0-4C39-923A-198AEB042B8A}" type="datetimeFigureOut">
              <a:rPr lang="en-US" smtClean="0"/>
              <a:pPr/>
              <a:t>11/13/11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CC4FC-535A-428F-AB1C-28C5F004A6B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73A0A-D4B0-4C39-923A-198AEB042B8A}" type="datetimeFigureOut">
              <a:rPr lang="en-US" smtClean="0"/>
              <a:pPr/>
              <a:t>11/13/11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CC4FC-535A-428F-AB1C-28C5F004A6B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73A0A-D4B0-4C39-923A-198AEB042B8A}" type="datetimeFigureOut">
              <a:rPr lang="en-US" smtClean="0"/>
              <a:pPr/>
              <a:t>11/13/11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CC4FC-535A-428F-AB1C-28C5F004A6B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73A0A-D4B0-4C39-923A-198AEB042B8A}" type="datetimeFigureOut">
              <a:rPr lang="en-US" smtClean="0"/>
              <a:pPr/>
              <a:t>11/13/11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CC4FC-535A-428F-AB1C-28C5F004A6B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73A0A-D4B0-4C39-923A-198AEB042B8A}" type="datetimeFigureOut">
              <a:rPr lang="en-US" smtClean="0"/>
              <a:pPr/>
              <a:t>11/13/11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CC4FC-535A-428F-AB1C-28C5F004A6B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73A0A-D4B0-4C39-923A-198AEB042B8A}" type="datetimeFigureOut">
              <a:rPr lang="en-US" smtClean="0"/>
              <a:pPr/>
              <a:t>11/13/11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CC4FC-535A-428F-AB1C-28C5F004A6B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73A0A-D4B0-4C39-923A-198AEB042B8A}" type="datetimeFigureOut">
              <a:rPr lang="en-US" smtClean="0"/>
              <a:pPr/>
              <a:t>11/13/11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CC4FC-535A-428F-AB1C-28C5F004A6B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73A0A-D4B0-4C39-923A-198AEB042B8A}" type="datetimeFigureOut">
              <a:rPr lang="en-US" smtClean="0"/>
              <a:pPr/>
              <a:t>11/13/11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CC4FC-535A-428F-AB1C-28C5F004A6B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73A0A-D4B0-4C39-923A-198AEB042B8A}" type="datetimeFigureOut">
              <a:rPr lang="en-US" smtClean="0"/>
              <a:pPr/>
              <a:t>11/13/11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CC4FC-535A-428F-AB1C-28C5F004A6B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273A0A-D4B0-4C39-923A-198AEB042B8A}" type="datetimeFigureOut">
              <a:rPr lang="en-US" smtClean="0"/>
              <a:pPr/>
              <a:t>11/13/11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ECC4FC-535A-428F-AB1C-28C5F004A6B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Reform Era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 8 Sec 1-4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for the Day!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Who should take an active roll in bringing about social change?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What elements of society today are in need of change?</a:t>
            </a:r>
          </a:p>
          <a:p>
            <a:pPr algn="ctr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William Lloyd Garrison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228600" y="1600200"/>
            <a:ext cx="42672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Spoke out forcefully against slavery</a:t>
            </a:r>
          </a:p>
          <a:p>
            <a:r>
              <a:rPr lang="en-US" dirty="0" smtClean="0"/>
              <a:t>Like most abolitionists he wanted an immediate and total abolition of slavery </a:t>
            </a:r>
          </a:p>
          <a:p>
            <a:r>
              <a:rPr lang="en-US" dirty="0" smtClean="0"/>
              <a:t>Started the abolitionist paper </a:t>
            </a:r>
            <a:r>
              <a:rPr lang="en-US" i="1" dirty="0" smtClean="0"/>
              <a:t>The Liberator  </a:t>
            </a:r>
            <a:r>
              <a:rPr lang="en-US" dirty="0" smtClean="0"/>
              <a:t>which worsened material conditions for slaves</a:t>
            </a:r>
            <a:endParaRPr lang="en-US" dirty="0"/>
          </a:p>
        </p:txBody>
      </p:sp>
      <p:pic>
        <p:nvPicPr>
          <p:cNvPr id="7" name="Content Placeholder 6" descr="1840s_William_Lloyd_Garrison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l="-11188" r="-11188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David Walker</a:t>
            </a:r>
            <a:endParaRPr lang="en-US" dirty="0"/>
          </a:p>
        </p:txBody>
      </p:sp>
      <p:pic>
        <p:nvPicPr>
          <p:cNvPr id="5" name="Content Placeholder 4" descr="4fsfg06b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l="-890" r="-890"/>
          <a:stretch>
            <a:fillRect/>
          </a:stretch>
        </p:blipFill>
        <p:spPr/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 free black, published pamphlets  urging blacks to fight for freedom rather than wait for whites to give it to them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Fredrick Douglas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Former slave who became a prominent abolitionist</a:t>
            </a:r>
          </a:p>
          <a:p>
            <a:r>
              <a:rPr lang="en-US" dirty="0" smtClean="0"/>
              <a:t>Toured the nation speaking out about about discrimination being as much of a problem as slavery</a:t>
            </a:r>
          </a:p>
          <a:p>
            <a:r>
              <a:rPr lang="en-US" dirty="0" smtClean="0"/>
              <a:t>Started the newspaper </a:t>
            </a:r>
            <a:r>
              <a:rPr lang="en-US" i="1" dirty="0" smtClean="0"/>
              <a:t>The North Star</a:t>
            </a:r>
            <a:endParaRPr lang="en-US" dirty="0"/>
          </a:p>
        </p:txBody>
      </p:sp>
      <p:pic>
        <p:nvPicPr>
          <p:cNvPr id="5" name="Content Placeholder 4" descr="Frederick Douglas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l="-6261" r="-6261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 Turner</a:t>
            </a:r>
            <a:endParaRPr lang="en-US" dirty="0"/>
          </a:p>
        </p:txBody>
      </p:sp>
      <p:pic>
        <p:nvPicPr>
          <p:cNvPr id="5" name="Content Placeholder 4" descr="rebellion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24712" b="-24712"/>
          <a:stretch>
            <a:fillRect/>
          </a:stretch>
        </p:blipFill>
        <p:spPr/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Directed slave rebellion that left 60 whites dead</a:t>
            </a:r>
          </a:p>
          <a:p>
            <a:r>
              <a:rPr lang="en-US" dirty="0" smtClean="0"/>
              <a:t>Material conditions worsened for slaves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Slaves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Rules and Regulations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Women and Reform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 8 Sec 3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Seneca Falls Convention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Women were victim to a cult of domesticity </a:t>
            </a:r>
          </a:p>
          <a:p>
            <a:r>
              <a:rPr lang="en-US" dirty="0" smtClean="0"/>
              <a:t>Women decide to mobilize</a:t>
            </a:r>
          </a:p>
          <a:p>
            <a:r>
              <a:rPr lang="en-US" dirty="0" smtClean="0"/>
              <a:t>Using the word of the </a:t>
            </a:r>
            <a:r>
              <a:rPr lang="en-US" i="1" dirty="0" smtClean="0"/>
              <a:t>Declaration of </a:t>
            </a:r>
            <a:r>
              <a:rPr lang="en-US" i="1" dirty="0" smtClean="0"/>
              <a:t>Independence, </a:t>
            </a:r>
            <a:r>
              <a:rPr lang="en-US" dirty="0" smtClean="0"/>
              <a:t>an agenda is created in Seneca Falls NY to detail a statement of grievances known as The </a:t>
            </a:r>
            <a:r>
              <a:rPr lang="en-US" i="1" dirty="0" smtClean="0"/>
              <a:t>Declaration of Sentiments</a:t>
            </a:r>
            <a:endParaRPr lang="en-US" i="1" dirty="0"/>
          </a:p>
        </p:txBody>
      </p:sp>
      <p:pic>
        <p:nvPicPr>
          <p:cNvPr id="7" name="Content Placeholder 6" descr="thelen2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l="-18340" r="-18340"/>
          <a:stretch>
            <a:fillRect/>
          </a:stretch>
        </p:blipFill>
        <p:spPr/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Abolition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Key Women Leaders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Sarah and Angela Grimke</a:t>
            </a:r>
          </a:p>
          <a:p>
            <a:r>
              <a:rPr lang="en-US" dirty="0" smtClean="0"/>
              <a:t>Lucretia Mott</a:t>
            </a:r>
          </a:p>
          <a:p>
            <a:r>
              <a:rPr lang="en-US" dirty="0" smtClean="0"/>
              <a:t>Sojourner Truth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en-US" dirty="0" smtClean="0"/>
              <a:t>Efforts Made on Behalf of the Movement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Inspired by the Great Awakening, many women used faith in order to end slavery</a:t>
            </a:r>
          </a:p>
          <a:p>
            <a:r>
              <a:rPr lang="en-US" dirty="0" smtClean="0"/>
              <a:t>They wrote, spoke</a:t>
            </a:r>
            <a:r>
              <a:rPr lang="en-US" smtClean="0"/>
              <a:t>, petitioned, and  </a:t>
            </a:r>
            <a:r>
              <a:rPr lang="en-US" dirty="0" smtClean="0"/>
              <a:t>protested the use of slavery in the South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3733800"/>
            <a:ext cx="2044806" cy="28956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for the Day!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What does reform mean?</a:t>
            </a:r>
          </a:p>
          <a:p>
            <a:pPr algn="ctr">
              <a:buNone/>
            </a:pPr>
            <a:r>
              <a:rPr lang="en-US" dirty="0" smtClean="0"/>
              <a:t>Predict what might be possible areas of reform in the mid-1800’s?</a:t>
            </a:r>
          </a:p>
          <a:p>
            <a:pPr algn="ctr">
              <a:buNone/>
            </a:pPr>
            <a:r>
              <a:rPr lang="en-US" dirty="0" smtClean="0"/>
              <a:t>What elements of society today are in need of change?</a:t>
            </a:r>
          </a:p>
          <a:p>
            <a:pPr algn="ctr">
              <a:buNone/>
            </a:pPr>
            <a:r>
              <a:rPr lang="en-US" dirty="0" smtClean="0"/>
              <a:t>Who should take an active roll in bringing about social change?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Temperance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Key Women Leaders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Lyman Beecher 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en-US" dirty="0" smtClean="0"/>
              <a:t>Efforts Made on Behalf of the Movement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Another off shoot of the Great Awakening, women recognized liquor as a major problem in society </a:t>
            </a:r>
          </a:p>
          <a:p>
            <a:r>
              <a:rPr lang="en-US" dirty="0" smtClean="0"/>
              <a:t>Created temperance societies, held rallies, and used their husbands to help stop the usage of alcohol 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623976"/>
            <a:ext cx="2650091" cy="4005424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Women’s Education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Key Women Leaders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Sarah and Angelina Grimke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en-US" dirty="0" smtClean="0"/>
              <a:t>Efforts Made on Behalf of the Movement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Opened schools for women beyond elementary level that focused on male curriculum </a:t>
            </a:r>
          </a:p>
          <a:p>
            <a:r>
              <a:rPr lang="en-US" dirty="0" smtClean="0"/>
              <a:t>Educated males for the future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464" y="3124200"/>
            <a:ext cx="3174838" cy="2717116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Health Reform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Key Women Leaders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Elizabeth Blackwell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en-US" dirty="0" smtClean="0"/>
              <a:t>Efforts Made on Behalf of the Movement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Began to take survey on women’s health with startling statistics</a:t>
            </a:r>
          </a:p>
          <a:p>
            <a:r>
              <a:rPr lang="en-US" dirty="0" smtClean="0"/>
              <a:t>Informed women on proper hygiene in order to stay healthy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Women’s Rights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Key Women Leaders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Elizabeth Cady Stanton</a:t>
            </a:r>
          </a:p>
          <a:p>
            <a:r>
              <a:rPr lang="en-US" dirty="0" err="1" smtClean="0"/>
              <a:t>Lucretia</a:t>
            </a:r>
            <a:r>
              <a:rPr lang="en-US" smtClean="0"/>
              <a:t> Mott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en-US" dirty="0" smtClean="0"/>
              <a:t>Efforts Made on Behalf of the Movement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Met at Seneca Falls to write grievances toward the lack of women rights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3124200"/>
            <a:ext cx="2693031" cy="3425536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wave of Immigrants 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Who is the largest group coming over?</a:t>
            </a:r>
          </a:p>
          <a:p>
            <a:r>
              <a:rPr lang="en-US" dirty="0" smtClean="0"/>
              <a:t>What could be the reason for so many people coming to </a:t>
            </a:r>
            <a:r>
              <a:rPr lang="en-US" smtClean="0"/>
              <a:t>America between 1820-1860?</a:t>
            </a:r>
            <a:endParaRPr lang="en-US"/>
          </a:p>
        </p:txBody>
      </p:sp>
      <p:pic>
        <p:nvPicPr>
          <p:cNvPr id="10" name="Content Placeholder 9" descr="TASv3_080428C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l="-12078" r="-12078"/>
          <a:stretch>
            <a:fillRect/>
          </a:stretch>
        </p:blipFill>
        <p:spPr/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Religion Sparks Reform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 8 Sec 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Second Great Awakening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Much of the impulse toward reform was rooted in revivals of the broad religious movement that swept across the United States from the 1830’s through the 1850’s</a:t>
            </a:r>
          </a:p>
          <a:p>
            <a:r>
              <a:rPr lang="en-US" dirty="0" smtClean="0"/>
              <a:t>Preachers rejected the 18</a:t>
            </a:r>
            <a:r>
              <a:rPr lang="en-US" baseline="30000" dirty="0" smtClean="0"/>
              <a:t>th</a:t>
            </a:r>
            <a:r>
              <a:rPr lang="en-US" dirty="0" smtClean="0"/>
              <a:t> century Calvinistic belief that God predetermined one’s salvation and damnation</a:t>
            </a:r>
          </a:p>
          <a:p>
            <a:r>
              <a:rPr lang="en-US" dirty="0" smtClean="0"/>
              <a:t>Many began to follow the democratic view of God, the possibility of salvation to all people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Education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Horace Mann wanted to establish a tax to support public school systems in all states</a:t>
            </a:r>
            <a:endParaRPr lang="en-US" dirty="0"/>
          </a:p>
        </p:txBody>
      </p:sp>
      <p:pic>
        <p:nvPicPr>
          <p:cNvPr id="7" name="Content Placeholder 6" descr="mann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l="-9333" r="-9333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Asylums and Prisons </a:t>
            </a:r>
            <a:endParaRPr lang="en-US" dirty="0"/>
          </a:p>
        </p:txBody>
      </p:sp>
      <p:pic>
        <p:nvPicPr>
          <p:cNvPr id="5" name="Content Placeholder 4" descr="19627-004-F60742B2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l="-3539" r="-3539"/>
          <a:stretch>
            <a:fillRect/>
          </a:stretch>
        </p:blipFill>
        <p:spPr/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Dorothea Dix wanted to establish public hospitals for the mentally ill</a:t>
            </a:r>
          </a:p>
          <a:p>
            <a:r>
              <a:rPr lang="en-US" dirty="0" smtClean="0"/>
              <a:t>Improved prison conditions</a:t>
            </a:r>
          </a:p>
          <a:p>
            <a:r>
              <a:rPr lang="en-US" dirty="0" smtClean="0"/>
              <a:t>Belief in rehabilitation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Utopian Communities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creation of perfect  societies that encouraged self-sufficiency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>
            <a:alphaModFix amt="63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46138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Welcome Reformers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>
                <a:solidFill>
                  <a:schemeClr val="bg1"/>
                </a:solidFill>
              </a:rPr>
              <a:t>Please discuss who you are and why you are so important for this time period!!!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Slavery and Abolition 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 8 Sec 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1526</TotalTime>
  <Words>770</Words>
  <Application>Microsoft Macintosh PowerPoint</Application>
  <PresentationFormat>On-screen Show (4:3)</PresentationFormat>
  <Paragraphs>112</Paragraphs>
  <Slides>24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Reform Era</vt:lpstr>
      <vt:lpstr>Question for the Day!</vt:lpstr>
      <vt:lpstr>Religion Sparks Reform</vt:lpstr>
      <vt:lpstr>The Second Great Awakening </vt:lpstr>
      <vt:lpstr>Education</vt:lpstr>
      <vt:lpstr>Asylums and Prisons </vt:lpstr>
      <vt:lpstr>Utopian Communities </vt:lpstr>
      <vt:lpstr>Welcome Reformers</vt:lpstr>
      <vt:lpstr>Slavery and Abolition </vt:lpstr>
      <vt:lpstr>Question for the Day!</vt:lpstr>
      <vt:lpstr>William Lloyd Garrison </vt:lpstr>
      <vt:lpstr>David Walker</vt:lpstr>
      <vt:lpstr>Fredrick Douglas </vt:lpstr>
      <vt:lpstr>Nat Turner</vt:lpstr>
      <vt:lpstr>Slaves</vt:lpstr>
      <vt:lpstr>Rules and Regulations</vt:lpstr>
      <vt:lpstr>Women and Reform</vt:lpstr>
      <vt:lpstr>Seneca Falls Convention</vt:lpstr>
      <vt:lpstr>Abolition</vt:lpstr>
      <vt:lpstr>Temperance</vt:lpstr>
      <vt:lpstr>Women’s Education</vt:lpstr>
      <vt:lpstr>Health Reform</vt:lpstr>
      <vt:lpstr>Women’s Rights</vt:lpstr>
      <vt:lpstr>First wave of Immigrants </vt:lpstr>
    </vt:vector>
  </TitlesOfParts>
  <Company>Township High School District #214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Reform Era</dc:title>
  <dc:creator>Buffalo Grove High School</dc:creator>
  <cp:lastModifiedBy>Buffalo Grive High School</cp:lastModifiedBy>
  <cp:revision>23</cp:revision>
  <dcterms:created xsi:type="dcterms:W3CDTF">2011-11-14T03:34:41Z</dcterms:created>
  <dcterms:modified xsi:type="dcterms:W3CDTF">2011-11-14T04:21:55Z</dcterms:modified>
</cp:coreProperties>
</file>